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12"/>
  </p:notesMasterIdLst>
  <p:handoutMasterIdLst>
    <p:handoutMasterId r:id="rId13"/>
  </p:handoutMasterIdLst>
  <p:sldIdLst>
    <p:sldId id="258" r:id="rId5"/>
    <p:sldId id="265" r:id="rId6"/>
    <p:sldId id="272" r:id="rId7"/>
    <p:sldId id="282" r:id="rId8"/>
    <p:sldId id="287" r:id="rId9"/>
    <p:sldId id="277" r:id="rId10"/>
    <p:sldId id="268" r:id="rId11"/>
  </p:sldIdLst>
  <p:sldSz cx="12192000" cy="6858000"/>
  <p:notesSz cx="6858000" cy="9144000"/>
  <p:embeddedFontLst>
    <p:embeddedFont>
      <p:font typeface="Avenir Next LT Pro"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Speak Pro" panose="020B060402020202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73" d="100"/>
          <a:sy n="73" d="100"/>
        </p:scale>
        <p:origin x="618" y="7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smtClean="0"/>
              <a:t>Comparing</a:t>
            </a:r>
            <a:r>
              <a:rPr lang="en-US" baseline="0" dirty="0" smtClean="0"/>
              <a:t> the performance of the students</a:t>
            </a:r>
            <a:endParaRPr lang="en-US" dirty="0"/>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Performance of each students</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Student-1</c:v>
                </c:pt>
                <c:pt idx="1">
                  <c:v>Student-2</c:v>
                </c:pt>
                <c:pt idx="2">
                  <c:v>Student-3</c:v>
                </c:pt>
                <c:pt idx="3">
                  <c:v>Student-4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1BC-4242-9EB0-046320BEDCD1}"/>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Student-1</c:v>
                </c:pt>
                <c:pt idx="1">
                  <c:v>Student-2</c:v>
                </c:pt>
                <c:pt idx="2">
                  <c:v>Student-3</c:v>
                </c:pt>
                <c:pt idx="3">
                  <c:v>Student-4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1BC-4242-9EB0-046320BEDCD1}"/>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Student-1</c:v>
                </c:pt>
                <c:pt idx="1">
                  <c:v>Student-2</c:v>
                </c:pt>
                <c:pt idx="2">
                  <c:v>Student-3</c:v>
                </c:pt>
                <c:pt idx="3">
                  <c:v>Student-4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1BC-4242-9EB0-046320BEDCD1}"/>
            </c:ext>
          </c:extLst>
        </c:ser>
        <c:dLbls>
          <c:dLblPos val="inEnd"/>
          <c:showLegendKey val="0"/>
          <c:showVal val="1"/>
          <c:showCatName val="0"/>
          <c:showSerName val="0"/>
          <c:showPercent val="0"/>
          <c:showBubbleSize val="0"/>
        </c:dLbls>
        <c:gapWidth val="65"/>
        <c:axId val="437552864"/>
        <c:axId val="437550568"/>
      </c:barChart>
      <c:catAx>
        <c:axId val="43755286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437550568"/>
        <c:crosses val="autoZero"/>
        <c:auto val="1"/>
        <c:lblAlgn val="ctr"/>
        <c:lblOffset val="100"/>
        <c:noMultiLvlLbl val="0"/>
      </c:catAx>
      <c:valAx>
        <c:axId val="43755056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437552864"/>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smtClean="0"/>
              <a:t>Performance</a:t>
            </a:r>
            <a:r>
              <a:rPr lang="en-US" baseline="0" dirty="0" smtClean="0"/>
              <a:t> of Student 1</a:t>
            </a:r>
            <a:endParaRPr lang="en-US" dirty="0"/>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Column1</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Student 1</c:v>
                </c:pt>
                <c:pt idx="1">
                  <c:v>Student 1</c:v>
                </c:pt>
                <c:pt idx="2">
                  <c:v>Student 1</c:v>
                </c:pt>
                <c:pt idx="3">
                  <c:v>Student 1</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2F49-40DF-BB42-3E020D98EE09}"/>
            </c:ext>
          </c:extLst>
        </c:ser>
        <c:ser>
          <c:idx val="1"/>
          <c:order val="1"/>
          <c:tx>
            <c:strRef>
              <c:f>Sheet1!$C$1</c:f>
              <c:strCache>
                <c:ptCount val="1"/>
                <c:pt idx="0">
                  <c:v>Column2</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Student 1</c:v>
                </c:pt>
                <c:pt idx="1">
                  <c:v>Student 1</c:v>
                </c:pt>
                <c:pt idx="2">
                  <c:v>Student 1</c:v>
                </c:pt>
                <c:pt idx="3">
                  <c:v>Student 1</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2F49-40DF-BB42-3E020D98EE09}"/>
            </c:ext>
          </c:extLst>
        </c:ser>
        <c:ser>
          <c:idx val="2"/>
          <c:order val="2"/>
          <c:tx>
            <c:strRef>
              <c:f>Sheet1!$D$1</c:f>
              <c:strCache>
                <c:ptCount val="1"/>
                <c:pt idx="0">
                  <c:v>Column3</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Student 1</c:v>
                </c:pt>
                <c:pt idx="1">
                  <c:v>Student 1</c:v>
                </c:pt>
                <c:pt idx="2">
                  <c:v>Student 1</c:v>
                </c:pt>
                <c:pt idx="3">
                  <c:v>Student 1</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2F49-40DF-BB42-3E020D98EE09}"/>
            </c:ext>
          </c:extLst>
        </c:ser>
        <c:dLbls>
          <c:dLblPos val="ctr"/>
          <c:showLegendKey val="0"/>
          <c:showVal val="1"/>
          <c:showCatName val="0"/>
          <c:showSerName val="0"/>
          <c:showPercent val="0"/>
          <c:showBubbleSize val="0"/>
        </c:dLbls>
        <c:marker val="1"/>
        <c:smooth val="0"/>
        <c:axId val="477123800"/>
        <c:axId val="477117568"/>
      </c:lineChart>
      <c:catAx>
        <c:axId val="47712380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477117568"/>
        <c:crosses val="autoZero"/>
        <c:auto val="1"/>
        <c:lblAlgn val="ctr"/>
        <c:lblOffset val="100"/>
        <c:noMultiLvlLbl val="0"/>
      </c:catAx>
      <c:valAx>
        <c:axId val="4771175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477123800"/>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6/10/2021</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6/10/2021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6/10/2021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6/10/2021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6/10/2021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6/10/2021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6/10/2021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6/10/2021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smtClean="0"/>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6/10/2021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6/10/2021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6/10/2021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6/10/2021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6/10/2021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6/10/2021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smtClean="0"/>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smtClean="0"/>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6/10/2021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6/10/2021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6/10/2021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6/10/2021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6/10/2021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6/10/2021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6/10/2021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6/10/2021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6/10/2021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smtClean="0"/>
              <a:t>Click icon to add picture</a:t>
            </a:r>
            <a:endParaRPr lang="en-US" noProof="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6/10/2021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6/10/2021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6/10/2021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smtClean="0"/>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6/10/2021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6/10/2021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6/10/2021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6/10/2021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smtClean="0"/>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6/10/2021</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6/10/2021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6/10/2021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6/10/2021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6/10/2021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6/10/2021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6/10/2021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6/10/2021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code/tryit.asp?filename=GRDOY8A8TFJZ" TargetMode="External"/><Relationship Id="rId2" Type="http://schemas.openxmlformats.org/officeDocument/2006/relationships/hyperlink" Target="https://www.w3schools.com/code/tryit.asp?filename=GRC78VP7AE36"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2152393" y="4206240"/>
            <a:ext cx="7030796" cy="1494823"/>
          </a:xfrm>
        </p:spPr>
        <p:txBody>
          <a:bodyPr>
            <a:normAutofit fontScale="90000"/>
          </a:bodyPr>
          <a:lstStyle/>
          <a:p>
            <a:r>
              <a:rPr lang="en-US" dirty="0" smtClean="0"/>
              <a:t>	</a:t>
            </a:r>
            <a:br>
              <a:rPr lang="en-US" dirty="0" smtClean="0"/>
            </a:br>
            <a:r>
              <a:rPr lang="en-US" dirty="0"/>
              <a:t/>
            </a:r>
            <a:br>
              <a:rPr lang="en-US" dirty="0"/>
            </a:br>
            <a:r>
              <a:rPr lang="en-US" dirty="0" smtClean="0"/>
              <a:t/>
            </a:r>
            <a:br>
              <a:rPr lang="en-US" dirty="0" smtClean="0"/>
            </a:br>
            <a:r>
              <a:rPr lang="en-US" dirty="0"/>
              <a:t/>
            </a:r>
            <a:br>
              <a:rPr lang="en-US" dirty="0"/>
            </a:br>
            <a:r>
              <a:rPr lang="en-US" dirty="0"/>
              <a:t/>
            </a:r>
            <a:br>
              <a:rPr lang="en-US" dirty="0"/>
            </a:br>
            <a:r>
              <a:rPr lang="en-US" dirty="0" smtClean="0"/>
              <a:t>	</a:t>
            </a:r>
            <a:br>
              <a:rPr lang="en-US" dirty="0" smtClean="0"/>
            </a:br>
            <a:r>
              <a:rPr lang="en-US" dirty="0"/>
              <a:t/>
            </a:r>
            <a:br>
              <a:rPr lang="en-US" dirty="0"/>
            </a:br>
            <a:r>
              <a:rPr lang="en-US" dirty="0" smtClean="0"/>
              <a:t>	</a:t>
            </a:r>
            <a:r>
              <a:rPr lang="en-US" dirty="0" err="1" smtClean="0"/>
              <a:t>EEEian</a:t>
            </a:r>
            <a:r>
              <a:rPr lang="en-US" dirty="0" smtClean="0"/>
              <a:t> Rocks</a:t>
            </a:r>
            <a:br>
              <a:rPr lang="en-US" dirty="0" smtClean="0"/>
            </a:br>
            <a:r>
              <a:rPr lang="en-US" dirty="0" smtClean="0"/>
              <a:t>   </a:t>
            </a:r>
            <a:r>
              <a:rPr lang="en-US" sz="1600" dirty="0" smtClean="0"/>
              <a:t>Helping you to learn better.</a:t>
            </a:r>
            <a:br>
              <a:rPr lang="en-US" sz="1600" dirty="0" smtClean="0"/>
            </a:br>
            <a:r>
              <a:rPr lang="en-US" sz="1600" dirty="0" smtClean="0"/>
              <a:t>		</a:t>
            </a:r>
            <a:endParaRPr lang="en-US" sz="1600" dirty="0"/>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smtClean="0"/>
              <a:t>Prepared by: </a:t>
            </a:r>
            <a:r>
              <a:rPr lang="en-US" dirty="0" err="1" smtClean="0"/>
              <a:t>Nuzhat</a:t>
            </a:r>
            <a:r>
              <a:rPr lang="en-US" dirty="0" smtClean="0"/>
              <a:t> </a:t>
            </a:r>
            <a:r>
              <a:rPr lang="en-US" dirty="0" err="1" smtClean="0"/>
              <a:t>Jabeen</a:t>
            </a:r>
            <a:r>
              <a:rPr lang="en-US" dirty="0" smtClean="0"/>
              <a:t> </a:t>
            </a:r>
            <a:r>
              <a:rPr lang="en-US" dirty="0" err="1" smtClean="0"/>
              <a:t>Haque</a:t>
            </a:r>
            <a:endParaRPr lang="en-US" dirty="0"/>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normAutofit fontScale="90000"/>
          </a:bodyPr>
          <a:lstStyle/>
          <a:p>
            <a:r>
              <a:rPr lang="en-US" dirty="0" smtClean="0"/>
              <a:t>Objective for making this website</a:t>
            </a:r>
            <a:endParaRPr lang="en-US" dirty="0"/>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My </a:t>
            </a:r>
            <a:r>
              <a:rPr lang="en-US" dirty="0">
                <a:latin typeface="Times New Roman" panose="02020603050405020304" pitchFamily="18" charset="0"/>
                <a:cs typeface="Times New Roman" panose="02020603050405020304" pitchFamily="18" charset="0"/>
              </a:rPr>
              <a:t>objective is </a:t>
            </a:r>
            <a:r>
              <a:rPr lang="en-US" dirty="0" smtClean="0">
                <a:latin typeface="Times New Roman" panose="02020603050405020304" pitchFamily="18" charset="0"/>
                <a:cs typeface="Times New Roman" panose="02020603050405020304" pitchFamily="18" charset="0"/>
              </a:rPr>
              <a:t>to create a </a:t>
            </a:r>
            <a:r>
              <a:rPr lang="en-US" dirty="0">
                <a:latin typeface="Times New Roman" panose="02020603050405020304" pitchFamily="18" charset="0"/>
                <a:cs typeface="Times New Roman" panose="02020603050405020304" pitchFamily="18" charset="0"/>
              </a:rPr>
              <a:t>free website which will help the </a:t>
            </a:r>
            <a:r>
              <a:rPr lang="en-US" dirty="0" err="1" smtClean="0">
                <a:latin typeface="Times New Roman" panose="02020603050405020304" pitchFamily="18" charset="0"/>
                <a:cs typeface="Times New Roman" panose="02020603050405020304" pitchFamily="18" charset="0"/>
              </a:rPr>
              <a:t>freshers</a:t>
            </a:r>
            <a:r>
              <a:rPr lang="en-US" dirty="0" smtClean="0">
                <a:latin typeface="Times New Roman" panose="02020603050405020304" pitchFamily="18" charset="0"/>
                <a:cs typeface="Times New Roman" panose="02020603050405020304" pitchFamily="18" charset="0"/>
              </a:rPr>
              <a:t> of Electrical Engineering of NSU students to </a:t>
            </a:r>
            <a:r>
              <a:rPr lang="en-US" dirty="0">
                <a:latin typeface="Times New Roman" panose="02020603050405020304" pitchFamily="18" charset="0"/>
                <a:cs typeface="Times New Roman" panose="02020603050405020304" pitchFamily="18" charset="0"/>
              </a:rPr>
              <a:t>learn the fundamentals of engineering with the help of an </a:t>
            </a:r>
            <a:r>
              <a:rPr lang="en-US" dirty="0" err="1">
                <a:latin typeface="Times New Roman" panose="02020603050405020304" pitchFamily="18" charset="0"/>
                <a:cs typeface="Times New Roman" panose="02020603050405020304" pitchFamily="18" charset="0"/>
              </a:rPr>
              <a:t>animation.My</a:t>
            </a:r>
            <a:r>
              <a:rPr lang="en-US" dirty="0">
                <a:latin typeface="Times New Roman" panose="02020603050405020304" pitchFamily="18" charset="0"/>
                <a:cs typeface="Times New Roman" panose="02020603050405020304" pitchFamily="18" charset="0"/>
              </a:rPr>
              <a:t> target is to make the monotonous subject lively so that students can visualize what is happening, which will </a:t>
            </a:r>
            <a:r>
              <a:rPr lang="en-US" dirty="0" smtClean="0">
                <a:latin typeface="Times New Roman" panose="02020603050405020304" pitchFamily="18" charset="0"/>
                <a:cs typeface="Times New Roman" panose="02020603050405020304" pitchFamily="18" charset="0"/>
              </a:rPr>
              <a:t>enhance </a:t>
            </a:r>
            <a:r>
              <a:rPr lang="en-US" dirty="0">
                <a:latin typeface="Times New Roman" panose="02020603050405020304" pitchFamily="18" charset="0"/>
                <a:cs typeface="Times New Roman" panose="02020603050405020304" pitchFamily="18" charset="0"/>
              </a:rPr>
              <a:t>their interest in the subject.</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Tree>
    <p:extLst>
      <p:ext uri="{BB962C8B-B14F-4D97-AF65-F5344CB8AC3E}">
        <p14:creationId xmlns:p14="http://schemas.microsoft.com/office/powerpoint/2010/main" val="1372925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smtClean="0"/>
              <a:t>			INTRODUCTION</a:t>
            </a:r>
            <a:endParaRPr lang="en-US" dirty="0"/>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2795451"/>
            <a:ext cx="5157787" cy="3363949"/>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Firstly</a:t>
            </a:r>
            <a:r>
              <a:rPr lang="en-US" dirty="0" smtClean="0">
                <a:latin typeface="Times New Roman" panose="02020603050405020304" pitchFamily="18" charset="0"/>
                <a:cs typeface="Times New Roman" panose="02020603050405020304" pitchFamily="18" charset="0"/>
              </a:rPr>
              <a:t>, students </a:t>
            </a:r>
            <a:r>
              <a:rPr lang="en-US" dirty="0">
                <a:latin typeface="Times New Roman" panose="02020603050405020304" pitchFamily="18" charset="0"/>
                <a:cs typeface="Times New Roman" panose="02020603050405020304" pitchFamily="18" charset="0"/>
              </a:rPr>
              <a:t>will have to create a free account in this website by simply logging it through their Google </a:t>
            </a:r>
            <a:r>
              <a:rPr lang="en-US" dirty="0" err="1" smtClean="0">
                <a:latin typeface="Times New Roman" panose="02020603050405020304" pitchFamily="18" charset="0"/>
                <a:cs typeface="Times New Roman" panose="02020603050405020304" pitchFamily="18" charset="0"/>
              </a:rPr>
              <a:t>gmail</a:t>
            </a:r>
            <a:r>
              <a:rPr lang="en-US" dirty="0" smtClean="0">
                <a:latin typeface="Times New Roman" panose="02020603050405020304" pitchFamily="18" charset="0"/>
                <a:cs typeface="Times New Roman" panose="02020603050405020304" pitchFamily="18" charset="0"/>
              </a:rPr>
              <a:t>/NSU ID </a:t>
            </a:r>
            <a:r>
              <a:rPr lang="en-US" dirty="0">
                <a:latin typeface="Times New Roman" panose="02020603050405020304" pitchFamily="18" charset="0"/>
                <a:cs typeface="Times New Roman" panose="02020603050405020304" pitchFamily="18" charset="0"/>
              </a:rPr>
              <a:t>or by using the username of their social </a:t>
            </a:r>
            <a:r>
              <a:rPr lang="en-US" dirty="0" err="1">
                <a:latin typeface="Times New Roman" panose="02020603050405020304" pitchFamily="18" charset="0"/>
                <a:cs typeface="Times New Roman" panose="02020603050405020304" pitchFamily="18" charset="0"/>
              </a:rPr>
              <a:t>medias.Then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different panels </a:t>
            </a:r>
            <a:r>
              <a:rPr lang="en-US" dirty="0">
                <a:latin typeface="Times New Roman" panose="02020603050405020304" pitchFamily="18" charset="0"/>
                <a:cs typeface="Times New Roman" panose="02020603050405020304" pitchFamily="18" charset="0"/>
              </a:rPr>
              <a:t>will arrive </a:t>
            </a:r>
            <a:r>
              <a:rPr lang="en-US" dirty="0" smtClean="0">
                <a:latin typeface="Times New Roman" panose="02020603050405020304" pitchFamily="18" charset="0"/>
                <a:cs typeface="Times New Roman" panose="02020603050405020304" pitchFamily="18" charset="0"/>
              </a:rPr>
              <a:t>serially providing notes, quizzes, regular assignments and audio recordings for a particular topic.</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Secondly, students of NSU, especially who are doing major in EEE will be the instructor for the courses, depending on the topic which they are eager to </a:t>
            </a:r>
            <a:r>
              <a:rPr lang="en-US" dirty="0" err="1" smtClean="0">
                <a:latin typeface="Times New Roman" panose="02020603050405020304" pitchFamily="18" charset="0"/>
                <a:cs typeface="Times New Roman" panose="02020603050405020304" pitchFamily="18" charset="0"/>
              </a:rPr>
              <a:t>teach.The</a:t>
            </a:r>
            <a:r>
              <a:rPr lang="en-US" dirty="0" smtClean="0">
                <a:latin typeface="Times New Roman" panose="02020603050405020304" pitchFamily="18" charset="0"/>
                <a:cs typeface="Times New Roman" panose="02020603050405020304" pitchFamily="18" charset="0"/>
              </a:rPr>
              <a:t> instructors are amiable to the students and explain every topic with dedication from the root with the help of the animated circuits/animations.</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6310145" y="2795451"/>
            <a:ext cx="5157787" cy="3363949"/>
          </a:xfrm>
        </p:spPr>
        <p:txBody>
          <a:bodyPr>
            <a:normAutofit fontScale="92500" lnSpcReduction="20000"/>
          </a:bodyPr>
          <a:lstStyle/>
          <a:p>
            <a:pPr marL="0" indent="0">
              <a:buNone/>
            </a:pPr>
            <a:r>
              <a:rPr lang="en-US" dirty="0" err="1" smtClean="0">
                <a:latin typeface="Times New Roman" panose="02020603050405020304" pitchFamily="18" charset="0"/>
                <a:cs typeface="Times New Roman" panose="02020603050405020304" pitchFamily="18" charset="0"/>
              </a:rPr>
              <a:t>Thirdly,after</a:t>
            </a:r>
            <a:r>
              <a:rPr lang="en-US" dirty="0" smtClean="0">
                <a:latin typeface="Times New Roman" panose="02020603050405020304" pitchFamily="18" charset="0"/>
                <a:cs typeface="Times New Roman" panose="02020603050405020304" pitchFamily="18" charset="0"/>
              </a:rPr>
              <a:t> the completion of the chapter, the instructor will throw a pop quiz(with a duration of 20 minutes) to the students to evaluate their understanding about that </a:t>
            </a:r>
            <a:r>
              <a:rPr lang="en-US" dirty="0" err="1" smtClean="0">
                <a:latin typeface="Times New Roman" panose="02020603050405020304" pitchFamily="18" charset="0"/>
                <a:cs typeface="Times New Roman" panose="02020603050405020304" pitchFamily="18" charset="0"/>
              </a:rPr>
              <a:t>chapter.They</a:t>
            </a:r>
            <a:r>
              <a:rPr lang="en-US" dirty="0" smtClean="0">
                <a:latin typeface="Times New Roman" panose="02020603050405020304" pitchFamily="18" charset="0"/>
                <a:cs typeface="Times New Roman" panose="02020603050405020304" pitchFamily="18" charset="0"/>
              </a:rPr>
              <a:t> will</a:t>
            </a:r>
            <a:r>
              <a:rPr lang="en-US" dirty="0" smtClean="0"/>
              <a:t> </a:t>
            </a:r>
            <a:r>
              <a:rPr lang="en-US" dirty="0" smtClean="0">
                <a:latin typeface="Times New Roman" panose="02020603050405020304" pitchFamily="18" charset="0"/>
                <a:cs typeface="Times New Roman" panose="02020603050405020304" pitchFamily="18" charset="0"/>
              </a:rPr>
              <a:t>mark the papers immediately after everyone submits, pointing out the errors with proper </a:t>
            </a:r>
            <a:r>
              <a:rPr lang="en-US" dirty="0" err="1" smtClean="0">
                <a:latin typeface="Times New Roman" panose="02020603050405020304" pitchFamily="18" charset="0"/>
                <a:cs typeface="Times New Roman" panose="02020603050405020304" pitchFamily="18" charset="0"/>
              </a:rPr>
              <a:t>explanations,so</a:t>
            </a:r>
            <a:r>
              <a:rPr lang="en-US" dirty="0" smtClean="0">
                <a:latin typeface="Times New Roman" panose="02020603050405020304" pitchFamily="18" charset="0"/>
                <a:cs typeface="Times New Roman" panose="02020603050405020304" pitchFamily="18" charset="0"/>
              </a:rPr>
              <a:t> that the students can figure out their mistakes and can improve themselves in future quizzes.  </a:t>
            </a:r>
            <a:br>
              <a:rPr lang="en-US" dirty="0" smtClean="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Lastly, the students will be able to see their performance statistically</a:t>
            </a:r>
            <a:r>
              <a:rPr lang="en-US" b="1" dirty="0" smtClean="0">
                <a:solidFill>
                  <a:schemeClr val="tx2">
                    <a:lumMod val="75000"/>
                  </a:schemeClr>
                </a:solidFill>
                <a:latin typeface="Times New Roman" panose="02020603050405020304" pitchFamily="18" charset="0"/>
                <a:cs typeface="Times New Roman" panose="02020603050405020304" pitchFamily="18" charset="0"/>
              </a:rPr>
              <a:t>(Both line graph and Bar </a:t>
            </a:r>
            <a:r>
              <a:rPr lang="en-US" b="1" dirty="0" err="1" smtClean="0">
                <a:solidFill>
                  <a:schemeClr val="tx2">
                    <a:lumMod val="75000"/>
                  </a:schemeClr>
                </a:solidFill>
                <a:latin typeface="Times New Roman" panose="02020603050405020304" pitchFamily="18" charset="0"/>
                <a:cs typeface="Times New Roman" panose="02020603050405020304" pitchFamily="18" charset="0"/>
              </a:rPr>
              <a:t>chart,where</a:t>
            </a:r>
            <a:r>
              <a:rPr lang="en-US" b="1" dirty="0" smtClean="0">
                <a:solidFill>
                  <a:schemeClr val="tx2">
                    <a:lumMod val="75000"/>
                  </a:schemeClr>
                </a:solidFill>
                <a:latin typeface="Times New Roman" panose="02020603050405020304" pitchFamily="18" charset="0"/>
                <a:cs typeface="Times New Roman" panose="02020603050405020304" pitchFamily="18" charset="0"/>
              </a:rPr>
              <a:t> bar chart </a:t>
            </a:r>
            <a:r>
              <a:rPr lang="en-US" b="1" dirty="0" smtClean="0">
                <a:solidFill>
                  <a:schemeClr val="tx2">
                    <a:lumMod val="75000"/>
                  </a:schemeClr>
                </a:solidFill>
                <a:latin typeface="Times New Roman" panose="02020603050405020304" pitchFamily="18" charset="0"/>
                <a:cs typeface="Times New Roman" panose="02020603050405020304" pitchFamily="18" charset="0"/>
              </a:rPr>
              <a:t>compares the performance of every student and line graph shows </a:t>
            </a:r>
            <a:r>
              <a:rPr lang="en-US" b="1" dirty="0" smtClean="0">
                <a:solidFill>
                  <a:schemeClr val="tx2">
                    <a:lumMod val="75000"/>
                  </a:schemeClr>
                </a:solidFill>
                <a:latin typeface="Times New Roman" panose="02020603050405020304" pitchFamily="18" charset="0"/>
                <a:cs typeface="Times New Roman" panose="02020603050405020304" pitchFamily="18" charset="0"/>
              </a:rPr>
              <a:t>the result of individual student)</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Each </a:t>
            </a:r>
            <a:r>
              <a:rPr lang="en-US" dirty="0" smtClean="0">
                <a:latin typeface="Times New Roman" panose="02020603050405020304" pitchFamily="18" charset="0"/>
                <a:cs typeface="Times New Roman" panose="02020603050405020304" pitchFamily="18" charset="0"/>
              </a:rPr>
              <a:t>students will be able to point out where they are lacking and will improve based on their </a:t>
            </a:r>
            <a:r>
              <a:rPr lang="en-US" dirty="0" err="1" smtClean="0">
                <a:latin typeface="Times New Roman" panose="02020603050405020304" pitchFamily="18" charset="0"/>
                <a:cs typeface="Times New Roman" panose="02020603050405020304" pitchFamily="18" charset="0"/>
              </a:rPr>
              <a:t>performance.On</a:t>
            </a:r>
            <a:r>
              <a:rPr lang="en-US" dirty="0" smtClean="0">
                <a:latin typeface="Times New Roman" panose="02020603050405020304" pitchFamily="18" charset="0"/>
                <a:cs typeface="Times New Roman" panose="02020603050405020304" pitchFamily="18" charset="0"/>
              </a:rPr>
              <a:t> the other hand, the students will also be able to provide us with feedback on social platforms, like Facebook and Messenger.</a:t>
            </a:r>
          </a:p>
          <a:p>
            <a:pPr marL="0" indent="0">
              <a:buNone/>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7958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smtClean="0"/>
              <a:t>			CHART </a:t>
            </a:r>
            <a:r>
              <a:rPr lang="en-US" dirty="0"/>
              <a:t>SLIDE</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dirty="0" smtClean="0"/>
              <a:t>              BAR CHART</a:t>
            </a:r>
            <a:endParaRPr lang="en-US" dirty="0"/>
          </a:p>
        </p:txBody>
      </p:sp>
      <p:graphicFrame>
        <p:nvGraphicFramePr>
          <p:cNvPr id="13" name="Content Placeholder 12"/>
          <p:cNvGraphicFramePr>
            <a:graphicFrameLocks noGrp="1"/>
          </p:cNvGraphicFramePr>
          <p:nvPr>
            <p:ph sz="half" idx="2"/>
            <p:extLst>
              <p:ext uri="{D42A27DB-BD31-4B8C-83A1-F6EECF244321}">
                <p14:modId xmlns:p14="http://schemas.microsoft.com/office/powerpoint/2010/main" val="1268007913"/>
              </p:ext>
            </p:extLst>
          </p:nvPr>
        </p:nvGraphicFramePr>
        <p:xfrm>
          <a:off x="928688" y="3141663"/>
          <a:ext cx="4894262" cy="306228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a:xfrm>
            <a:off x="6224784" y="2103120"/>
            <a:ext cx="5183188" cy="914400"/>
          </a:xfrm>
        </p:spPr>
        <p:txBody>
          <a:bodyPr/>
          <a:lstStyle/>
          <a:p>
            <a:r>
              <a:rPr lang="en-US" dirty="0" smtClean="0"/>
              <a:t>		LINE GRAPH</a:t>
            </a:r>
            <a:endParaRPr lang="en-US" dirty="0"/>
          </a:p>
        </p:txBody>
      </p:sp>
      <p:graphicFrame>
        <p:nvGraphicFramePr>
          <p:cNvPr id="17" name="Content Placeholder 16"/>
          <p:cNvGraphicFramePr>
            <a:graphicFrameLocks noGrp="1"/>
          </p:cNvGraphicFramePr>
          <p:nvPr>
            <p:ph sz="quarter" idx="4"/>
            <p:extLst>
              <p:ext uri="{D42A27DB-BD31-4B8C-83A1-F6EECF244321}">
                <p14:modId xmlns:p14="http://schemas.microsoft.com/office/powerpoint/2010/main" val="2843484522"/>
              </p:ext>
            </p:extLst>
          </p:nvPr>
        </p:nvGraphicFramePr>
        <p:xfrm>
          <a:off x="6224588" y="3140891"/>
          <a:ext cx="5183187" cy="30630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40486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1933302" y="660860"/>
            <a:ext cx="6557555" cy="658489"/>
          </a:xfrm>
        </p:spPr>
        <p:txBody>
          <a:bodyPr/>
          <a:lstStyle/>
          <a:p>
            <a:r>
              <a:rPr lang="en-US" dirty="0" smtClean="0"/>
              <a:t>Outcome of this website</a:t>
            </a:r>
            <a:endParaRPr lang="en-US" dirty="0"/>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a:xfrm>
            <a:off x="928800" y="2207623"/>
            <a:ext cx="10279131" cy="4180114"/>
          </a:xfrm>
        </p:spPr>
        <p:txBody>
          <a:bodyPr>
            <a:normAutofit fontScale="62500" lnSpcReduction="20000"/>
          </a:bodyPr>
          <a:lstStyle/>
          <a:p>
            <a:r>
              <a:rPr lang="en-US" dirty="0" err="1" smtClean="0"/>
              <a:t>Freshers</a:t>
            </a:r>
            <a:r>
              <a:rPr lang="en-US" dirty="0" smtClean="0"/>
              <a:t> will understand the topic in </a:t>
            </a:r>
            <a:r>
              <a:rPr lang="en-US" dirty="0" err="1" smtClean="0"/>
              <a:t>depth,which</a:t>
            </a:r>
            <a:r>
              <a:rPr lang="en-US" dirty="0" smtClean="0"/>
              <a:t> will help them in the advanced courses.</a:t>
            </a:r>
            <a:br>
              <a:rPr lang="en-US" dirty="0" smtClean="0"/>
            </a:br>
            <a:endParaRPr lang="en-US" dirty="0"/>
          </a:p>
          <a:p>
            <a:r>
              <a:rPr lang="en-US" dirty="0" smtClean="0"/>
              <a:t>There will be continuous quizzes at the end of each session and continuous </a:t>
            </a:r>
            <a:r>
              <a:rPr lang="en-US" dirty="0" err="1" smtClean="0"/>
              <a:t>homeworks</a:t>
            </a:r>
            <a:r>
              <a:rPr lang="en-US" dirty="0"/>
              <a:t> </a:t>
            </a:r>
            <a:r>
              <a:rPr lang="en-US" dirty="0" smtClean="0"/>
              <a:t>to boost up their memory.</a:t>
            </a:r>
            <a:br>
              <a:rPr lang="en-US" dirty="0" smtClean="0"/>
            </a:br>
            <a:endParaRPr lang="en-US" dirty="0" smtClean="0"/>
          </a:p>
          <a:p>
            <a:r>
              <a:rPr lang="en-US" dirty="0" smtClean="0"/>
              <a:t>If a student faces difficulty to understand the course materials, he/she can go through the audio recordings provided for individual chapters.</a:t>
            </a:r>
            <a:br>
              <a:rPr lang="en-US" dirty="0" smtClean="0"/>
            </a:br>
            <a:endParaRPr lang="en-US" dirty="0" smtClean="0"/>
          </a:p>
          <a:p>
            <a:r>
              <a:rPr lang="en-US" dirty="0" smtClean="0"/>
              <a:t>If an individual secures first position, he/she will be given a bunch of story books as their prize.</a:t>
            </a:r>
            <a:br>
              <a:rPr lang="en-US" dirty="0" smtClean="0"/>
            </a:br>
            <a:endParaRPr lang="en-US" dirty="0" smtClean="0"/>
          </a:p>
          <a:p>
            <a:r>
              <a:rPr lang="en-US" dirty="0" smtClean="0"/>
              <a:t>For those securing 2</a:t>
            </a:r>
            <a:r>
              <a:rPr lang="en-US" baseline="30000" dirty="0" smtClean="0"/>
              <a:t>nd</a:t>
            </a:r>
            <a:r>
              <a:rPr lang="en-US" dirty="0" smtClean="0"/>
              <a:t> and 3</a:t>
            </a:r>
            <a:r>
              <a:rPr lang="en-US" baseline="30000" dirty="0" smtClean="0"/>
              <a:t>rd</a:t>
            </a:r>
            <a:r>
              <a:rPr lang="en-US" dirty="0" smtClean="0"/>
              <a:t> position in the quizzes will be given one story book</a:t>
            </a:r>
            <a:r>
              <a:rPr lang="en-US" dirty="0" smtClean="0"/>
              <a:t>.</a:t>
            </a:r>
            <a:br>
              <a:rPr lang="en-US" dirty="0" smtClean="0"/>
            </a:br>
            <a:endParaRPr lang="en-US" dirty="0" smtClean="0"/>
          </a:p>
          <a:p>
            <a:r>
              <a:rPr lang="en-US" dirty="0" smtClean="0"/>
              <a:t>Students will earn the highest </a:t>
            </a:r>
            <a:r>
              <a:rPr lang="en-US" dirty="0" err="1" smtClean="0"/>
              <a:t>cgpa</a:t>
            </a:r>
            <a:r>
              <a:rPr lang="en-US" dirty="0" smtClean="0"/>
              <a:t> in all the courses.</a:t>
            </a:r>
            <a:br>
              <a:rPr lang="en-US" dirty="0" smtClean="0"/>
            </a:br>
            <a:endParaRPr lang="en-US" dirty="0"/>
          </a:p>
          <a:p>
            <a:r>
              <a:rPr lang="en-US" dirty="0" smtClean="0"/>
              <a:t>At the end of week, bar chart will indicate the performance of the students compared to others and the line graph will indicate the performance of an individual student throughout the week.</a:t>
            </a:r>
            <a:r>
              <a:rPr lang="en-US" dirty="0" smtClean="0"/>
              <a:t/>
            </a:r>
            <a:br>
              <a:rPr lang="en-US" dirty="0" smtClean="0"/>
            </a:br>
            <a:r>
              <a:rPr lang="en-US" dirty="0" smtClean="0"/>
              <a:t/>
            </a:r>
            <a:br>
              <a:rPr lang="en-US" dirty="0" smtClean="0"/>
            </a:br>
            <a:endParaRPr lang="en-US" dirty="0" smtClean="0"/>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5</a:t>
            </a:fld>
            <a:endParaRPr lang="en-US" dirty="0"/>
          </a:p>
        </p:txBody>
      </p:sp>
    </p:spTree>
    <p:extLst>
      <p:ext uri="{BB962C8B-B14F-4D97-AF65-F5344CB8AC3E}">
        <p14:creationId xmlns:p14="http://schemas.microsoft.com/office/powerpoint/2010/main" val="3198773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smtClean="0"/>
              <a:t>	OVERALL SUMMARY OF THE WEBSITE USING BLOCK DIAGRAMS</a:t>
            </a:r>
            <a:endParaRPr lang="en-US" dirty="0"/>
          </a:p>
        </p:txBody>
      </p:sp>
      <p:sp>
        <p:nvSpPr>
          <p:cNvPr id="6" name="Picture Placeholder 5"/>
          <p:cNvSpPr>
            <a:spLocks noGrp="1"/>
          </p:cNvSpPr>
          <p:nvPr>
            <p:ph type="pic" sz="quarter" idx="15"/>
          </p:nvPr>
        </p:nvSpPr>
        <p:spPr>
          <a:xfrm>
            <a:off x="0" y="1914553"/>
            <a:ext cx="12192000" cy="4995699"/>
          </a:xfrm>
        </p:spPr>
      </p:sp>
      <p:sp>
        <p:nvSpPr>
          <p:cNvPr id="7" name="Rectangle 6"/>
          <p:cNvSpPr/>
          <p:nvPr/>
        </p:nvSpPr>
        <p:spPr>
          <a:xfrm>
            <a:off x="326572" y="2828836"/>
            <a:ext cx="4532811" cy="369332"/>
          </a:xfrm>
          <a:prstGeom prst="rect">
            <a:avLst/>
          </a:prstGeom>
        </p:spPr>
        <p:txBody>
          <a:bodyPr wrap="square">
            <a:spAutoFit/>
          </a:bodyPr>
          <a:lstStyle/>
          <a:p>
            <a:r>
              <a:rPr lang="en-US" dirty="0"/>
              <a:t> </a:t>
            </a:r>
          </a:p>
        </p:txBody>
      </p:sp>
      <p:cxnSp>
        <p:nvCxnSpPr>
          <p:cNvPr id="14" name="Straight Arrow Connector 13"/>
          <p:cNvCxnSpPr/>
          <p:nvPr/>
        </p:nvCxnSpPr>
        <p:spPr>
          <a:xfrm>
            <a:off x="6348549" y="2625633"/>
            <a:ext cx="0" cy="26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741818" y="1862301"/>
            <a:ext cx="2246812" cy="1251803"/>
          </a:xfrm>
          <a:prstGeom prst="ellipse">
            <a:avLst/>
          </a:prstGeom>
          <a:gradFill>
            <a:gsLst>
              <a:gs pos="0">
                <a:schemeClr val="bg2">
                  <a:alpha val="85000"/>
                </a:schemeClr>
              </a:gs>
              <a:gs pos="100000">
                <a:schemeClr val="accent1">
                  <a:alpha val="85000"/>
                </a:schemeClr>
              </a:gs>
            </a:gsLst>
            <a:lin ang="0" scaled="1"/>
          </a:gradFill>
          <a:ln>
            <a:noFill/>
          </a:ln>
          <a:effectLst>
            <a:outerShdw blurRad="107950" dist="12700" dir="5400000" algn="ctr">
              <a:srgbClr val="000000"/>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ANIMATED WEBSITE</a:t>
            </a:r>
            <a:endParaRPr lang="en-US" dirty="0"/>
          </a:p>
        </p:txBody>
      </p:sp>
      <p:sp>
        <p:nvSpPr>
          <p:cNvPr id="13" name="Oval 12"/>
          <p:cNvSpPr/>
          <p:nvPr/>
        </p:nvSpPr>
        <p:spPr>
          <a:xfrm>
            <a:off x="2881993" y="3114103"/>
            <a:ext cx="2416628" cy="914400"/>
          </a:xfrm>
          <a:prstGeom prst="ellipse">
            <a:avLst/>
          </a:prstGeom>
          <a:gradFill>
            <a:gsLst>
              <a:gs pos="0">
                <a:schemeClr val="bg2">
                  <a:alpha val="85000"/>
                </a:schemeClr>
              </a:gs>
              <a:gs pos="100000">
                <a:schemeClr val="accent1">
                  <a:alpha val="8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Teaching the </a:t>
            </a:r>
            <a:r>
              <a:rPr lang="en-US" dirty="0" err="1" smtClean="0"/>
              <a:t>freshers</a:t>
            </a:r>
            <a:r>
              <a:rPr lang="en-US" dirty="0" smtClean="0"/>
              <a:t> with dedication</a:t>
            </a:r>
            <a:endParaRPr lang="en-US" dirty="0"/>
          </a:p>
        </p:txBody>
      </p:sp>
      <p:sp>
        <p:nvSpPr>
          <p:cNvPr id="18" name="Oval 17"/>
          <p:cNvSpPr/>
          <p:nvPr/>
        </p:nvSpPr>
        <p:spPr>
          <a:xfrm>
            <a:off x="6883039" y="3137998"/>
            <a:ext cx="2013856" cy="914400"/>
          </a:xfrm>
          <a:prstGeom prst="ellipse">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Making the concept crystal clear</a:t>
            </a:r>
            <a:endParaRPr lang="en-US" dirty="0"/>
          </a:p>
        </p:txBody>
      </p:sp>
      <p:sp>
        <p:nvSpPr>
          <p:cNvPr id="19" name="Oval 18"/>
          <p:cNvSpPr/>
          <p:nvPr/>
        </p:nvSpPr>
        <p:spPr>
          <a:xfrm>
            <a:off x="3065418" y="4502726"/>
            <a:ext cx="1998620" cy="692331"/>
          </a:xfrm>
          <a:prstGeom prst="ellipse">
            <a:avLst/>
          </a:prstGeom>
          <a:gradFill>
            <a:gsLst>
              <a:gs pos="0">
                <a:schemeClr val="bg2">
                  <a:alpha val="85000"/>
                </a:schemeClr>
              </a:gs>
              <a:gs pos="100000">
                <a:schemeClr val="accent1">
                  <a:alpha val="8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Accepting Feedback</a:t>
            </a:r>
            <a:endParaRPr lang="en-US" dirty="0"/>
          </a:p>
        </p:txBody>
      </p:sp>
      <p:sp>
        <p:nvSpPr>
          <p:cNvPr id="23" name="Oval 22"/>
          <p:cNvSpPr/>
          <p:nvPr/>
        </p:nvSpPr>
        <p:spPr>
          <a:xfrm>
            <a:off x="6861272" y="4247565"/>
            <a:ext cx="1998620" cy="692331"/>
          </a:xfrm>
          <a:prstGeom prst="ellipse">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Taking quizzes</a:t>
            </a:r>
            <a:endParaRPr lang="en-US" dirty="0"/>
          </a:p>
        </p:txBody>
      </p:sp>
      <p:cxnSp>
        <p:nvCxnSpPr>
          <p:cNvPr id="30" name="Straight Arrow Connector 29"/>
          <p:cNvCxnSpPr/>
          <p:nvPr/>
        </p:nvCxnSpPr>
        <p:spPr>
          <a:xfrm flipH="1">
            <a:off x="4245429" y="2651760"/>
            <a:ext cx="613954" cy="462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883039" y="2651760"/>
            <a:ext cx="745670" cy="546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4"/>
            <a:endCxn id="19" idx="0"/>
          </p:cNvCxnSpPr>
          <p:nvPr/>
        </p:nvCxnSpPr>
        <p:spPr>
          <a:xfrm flipH="1">
            <a:off x="4064728" y="4028503"/>
            <a:ext cx="25579" cy="474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3" idx="0"/>
          </p:cNvCxnSpPr>
          <p:nvPr/>
        </p:nvCxnSpPr>
        <p:spPr>
          <a:xfrm flipH="1">
            <a:off x="7860582" y="4052398"/>
            <a:ext cx="29385" cy="19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6846036" y="5135063"/>
            <a:ext cx="2013856" cy="1045029"/>
          </a:xfrm>
          <a:prstGeom prst="ellipse">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Performance</a:t>
            </a:r>
            <a:endParaRPr lang="en-US" dirty="0"/>
          </a:p>
        </p:txBody>
      </p:sp>
      <p:cxnSp>
        <p:nvCxnSpPr>
          <p:cNvPr id="39" name="Straight Arrow Connector 38"/>
          <p:cNvCxnSpPr>
            <a:stCxn id="23" idx="4"/>
            <a:endCxn id="37" idx="0"/>
          </p:cNvCxnSpPr>
          <p:nvPr/>
        </p:nvCxnSpPr>
        <p:spPr>
          <a:xfrm flipH="1">
            <a:off x="7852964" y="4939896"/>
            <a:ext cx="7618" cy="19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6799218" y="6042932"/>
            <a:ext cx="378824"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7" idx="5"/>
          </p:cNvCxnSpPr>
          <p:nvPr/>
        </p:nvCxnSpPr>
        <p:spPr>
          <a:xfrm>
            <a:off x="8564970" y="6027051"/>
            <a:ext cx="331925" cy="153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760720" y="6380819"/>
            <a:ext cx="1655049" cy="418011"/>
          </a:xfrm>
          <a:prstGeom prst="ellipse">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Line graph</a:t>
            </a:r>
            <a:endParaRPr lang="en-US" dirty="0"/>
          </a:p>
        </p:txBody>
      </p:sp>
      <p:sp>
        <p:nvSpPr>
          <p:cNvPr id="48" name="Oval 47"/>
          <p:cNvSpPr/>
          <p:nvPr/>
        </p:nvSpPr>
        <p:spPr>
          <a:xfrm>
            <a:off x="8360229" y="6180092"/>
            <a:ext cx="1698171" cy="677908"/>
          </a:xfrm>
          <a:prstGeom prst="ellipse">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Bar graph</a:t>
            </a:r>
            <a:endParaRPr lang="en-US" dirty="0"/>
          </a:p>
        </p:txBody>
      </p:sp>
      <p:cxnSp>
        <p:nvCxnSpPr>
          <p:cNvPr id="50" name="Straight Arrow Connector 49"/>
          <p:cNvCxnSpPr/>
          <p:nvPr/>
        </p:nvCxnSpPr>
        <p:spPr>
          <a:xfrm flipH="1">
            <a:off x="4064728" y="6583680"/>
            <a:ext cx="16959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94114" y="5355422"/>
            <a:ext cx="2170614" cy="1554830"/>
          </a:xfrm>
          <a:prstGeom prst="ellipse">
            <a:avLst/>
          </a:prstGeom>
          <a:gradFill>
            <a:gsLst>
              <a:gs pos="0">
                <a:schemeClr val="bg2">
                  <a:alpha val="85000"/>
                </a:schemeClr>
              </a:gs>
              <a:gs pos="100000">
                <a:schemeClr val="accent1">
                  <a:alpha val="85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Indicates where an individual student needs to improve</a:t>
            </a:r>
            <a:endParaRPr lang="en-US" dirty="0"/>
          </a:p>
        </p:txBody>
      </p:sp>
      <p:cxnSp>
        <p:nvCxnSpPr>
          <p:cNvPr id="53" name="Straight Arrow Connector 52"/>
          <p:cNvCxnSpPr/>
          <p:nvPr/>
        </p:nvCxnSpPr>
        <p:spPr>
          <a:xfrm>
            <a:off x="8896895" y="3579223"/>
            <a:ext cx="1057002"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945508" y="2246132"/>
            <a:ext cx="3112892" cy="54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0058400" y="2310975"/>
            <a:ext cx="0" cy="1227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9094475" y="3636163"/>
            <a:ext cx="2126520" cy="1347610"/>
          </a:xfrm>
          <a:prstGeom prst="ellipse">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Makes learning fun and interesting</a:t>
            </a:r>
            <a:endParaRPr lang="en-US" dirty="0"/>
          </a:p>
        </p:txBody>
      </p:sp>
      <p:cxnSp>
        <p:nvCxnSpPr>
          <p:cNvPr id="67" name="Straight Connector 66"/>
          <p:cNvCxnSpPr/>
          <p:nvPr/>
        </p:nvCxnSpPr>
        <p:spPr>
          <a:xfrm>
            <a:off x="10058400" y="6519046"/>
            <a:ext cx="966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11025051" y="5826034"/>
            <a:ext cx="0" cy="693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9953896" y="4888335"/>
            <a:ext cx="2284921" cy="900553"/>
          </a:xfrm>
          <a:prstGeom prst="ellipse">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Compares the performance of each individual</a:t>
            </a:r>
            <a:endParaRPr lang="en-US" dirty="0"/>
          </a:p>
        </p:txBody>
      </p:sp>
      <p:pic>
        <p:nvPicPr>
          <p:cNvPr id="75" name="Picture 74"/>
          <p:cNvPicPr>
            <a:picLocks noChangeAspect="1"/>
          </p:cNvPicPr>
          <p:nvPr/>
        </p:nvPicPr>
        <p:blipFill>
          <a:blip r:embed="rId2"/>
          <a:stretch>
            <a:fillRect/>
          </a:stretch>
        </p:blipFill>
        <p:spPr>
          <a:xfrm>
            <a:off x="5184311" y="3825183"/>
            <a:ext cx="1614908" cy="1309879"/>
          </a:xfrm>
          <a:prstGeom prst="rect">
            <a:avLst/>
          </a:prstGeom>
        </p:spPr>
      </p:pic>
      <p:sp>
        <p:nvSpPr>
          <p:cNvPr id="76" name="TextBox 75"/>
          <p:cNvSpPr txBox="1"/>
          <p:nvPr/>
        </p:nvSpPr>
        <p:spPr>
          <a:xfrm flipH="1">
            <a:off x="11562804" y="6423355"/>
            <a:ext cx="428897" cy="369332"/>
          </a:xfrm>
          <a:prstGeom prst="rect">
            <a:avLst/>
          </a:prstGeom>
          <a:noFill/>
        </p:spPr>
        <p:txBody>
          <a:bodyPr wrap="square" rtlCol="0">
            <a:spAutoFit/>
          </a:bodyPr>
          <a:lstStyle/>
          <a:p>
            <a:r>
              <a:rPr lang="en-US" dirty="0" smtClean="0">
                <a:solidFill>
                  <a:srgbClr val="FFFF00"/>
                </a:solidFill>
              </a:rPr>
              <a:t> </a:t>
            </a:r>
            <a:r>
              <a:rPr lang="en-US" dirty="0" smtClean="0">
                <a:solidFill>
                  <a:srgbClr val="FFFF00"/>
                </a:solidFill>
              </a:rPr>
              <a:t>6</a:t>
            </a:r>
            <a:endParaRPr lang="en-US" dirty="0">
              <a:solidFill>
                <a:srgbClr val="FFFF00"/>
              </a:solidFill>
            </a:endParaRPr>
          </a:p>
        </p:txBody>
      </p:sp>
    </p:spTree>
    <p:extLst>
      <p:ext uri="{BB962C8B-B14F-4D97-AF65-F5344CB8AC3E}">
        <p14:creationId xmlns:p14="http://schemas.microsoft.com/office/powerpoint/2010/main" val="3324330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1698820" y="1397727"/>
            <a:ext cx="9384760" cy="2416628"/>
          </a:xfrm>
        </p:spPr>
        <p:txBody>
          <a:bodyPr>
            <a:normAutofit/>
          </a:bodyPr>
          <a:lstStyle/>
          <a:p>
            <a:r>
              <a:rPr lang="en-US" sz="2400" dirty="0" smtClean="0">
                <a:hlinkClick r:id="rId2"/>
              </a:rPr>
              <a:t>W3 School HTML code</a:t>
            </a:r>
            <a:r>
              <a:rPr lang="en-US" sz="2400" dirty="0" smtClean="0">
                <a:hlinkClick r:id="rId2"/>
              </a:rPr>
              <a:t>:</a:t>
            </a:r>
            <a:r>
              <a:rPr lang="en-US" sz="2400" dirty="0" smtClean="0"/>
              <a:t/>
            </a:r>
            <a:br>
              <a:rPr lang="en-US" sz="2400" dirty="0" smtClean="0"/>
            </a:br>
            <a:r>
              <a:rPr lang="en-US" b="0" dirty="0"/>
              <a:t> </a:t>
            </a:r>
            <a:r>
              <a:rPr lang="en-US" sz="1600" b="0" dirty="0">
                <a:hlinkClick r:id="rId3"/>
              </a:rPr>
              <a:t>https://www.w3schools.com/code/tryit.asp?filename=GRDOY8A8TFJZ</a:t>
            </a:r>
            <a:r>
              <a:rPr lang="en-US" sz="2200" dirty="0"/>
              <a:t/>
            </a:r>
            <a:br>
              <a:rPr lang="en-US" sz="2200" dirty="0"/>
            </a:br>
            <a:r>
              <a:rPr lang="en-US" dirty="0"/>
              <a:t/>
            </a:r>
            <a:br>
              <a:rPr lang="en-US" dirty="0"/>
            </a:br>
            <a:r>
              <a:rPr lang="en-US" sz="2200" u="sng" dirty="0" err="1" smtClean="0">
                <a:solidFill>
                  <a:schemeClr val="bg1"/>
                </a:solidFill>
              </a:rPr>
              <a:t>Github</a:t>
            </a:r>
            <a:r>
              <a:rPr lang="en-US" sz="2200" u="sng" dirty="0" smtClean="0">
                <a:solidFill>
                  <a:schemeClr val="bg1"/>
                </a:solidFill>
              </a:rPr>
              <a:t> account: </a:t>
            </a:r>
            <a:r>
              <a:rPr lang="en-US" u="sng" dirty="0" smtClean="0">
                <a:solidFill>
                  <a:schemeClr val="bg1"/>
                </a:solidFill>
              </a:rPr>
              <a:t/>
            </a:r>
            <a:br>
              <a:rPr lang="en-US" u="sng" dirty="0" smtClean="0">
                <a:solidFill>
                  <a:schemeClr val="bg1"/>
                </a:solidFill>
              </a:rPr>
            </a:br>
            <a:r>
              <a:rPr lang="en-US" sz="1400" b="0" dirty="0" smtClean="0">
                <a:solidFill>
                  <a:schemeClr val="bg1"/>
                </a:solidFill>
              </a:rPr>
              <a:t>https</a:t>
            </a:r>
            <a:r>
              <a:rPr lang="en-US" sz="1400" b="0" dirty="0">
                <a:solidFill>
                  <a:schemeClr val="bg1"/>
                </a:solidFill>
              </a:rPr>
              <a:t>://github.com/Nuzhat203/EEEian-Rocks.git</a:t>
            </a:r>
            <a:br>
              <a:rPr lang="en-US" sz="1400" b="0" dirty="0">
                <a:solidFill>
                  <a:schemeClr val="bg1"/>
                </a:solidFill>
              </a:rPr>
            </a:br>
            <a:endParaRPr lang="en-US" sz="1400" b="0" dirty="0">
              <a:solidFill>
                <a:schemeClr val="bg1"/>
              </a:solidFill>
            </a:endParaRP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a:xfrm>
            <a:off x="1698818" y="4480561"/>
            <a:ext cx="8333455" cy="2063044"/>
          </a:xfrm>
        </p:spPr>
        <p:txBody>
          <a:bodyPr/>
          <a:lstStyle/>
          <a:p>
            <a:r>
              <a:rPr lang="en-US" sz="6000" i="0" dirty="0" smtClean="0">
                <a:solidFill>
                  <a:schemeClr val="tx1">
                    <a:lumMod val="95000"/>
                    <a:lumOff val="5000"/>
                  </a:schemeClr>
                </a:solidFill>
              </a:rPr>
              <a:t>THANK YOU </a:t>
            </a:r>
            <a:r>
              <a:rPr lang="en-US" sz="6000" i="0" dirty="0" smtClean="0">
                <a:solidFill>
                  <a:schemeClr val="tx1">
                    <a:lumMod val="95000"/>
                    <a:lumOff val="5000"/>
                  </a:schemeClr>
                </a:solidFill>
                <a:sym typeface="Wingdings" panose="05000000000000000000" pitchFamily="2" charset="2"/>
              </a:rPr>
              <a:t></a:t>
            </a:r>
            <a:endParaRPr lang="en-US" sz="6000" i="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7</a:t>
            </a:fld>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normAutofit fontScale="25000" lnSpcReduction="20000"/>
          </a:bodyPr>
          <a:lstStyle/>
          <a:p>
            <a:r>
              <a:rPr lang="en-US" dirty="0">
                <a:hlinkClick r:id="rId2"/>
              </a:rPr>
              <a:t>https://www.w3schools.com/code/tryit.asp?filename=GRC78VP7AE36</a:t>
            </a:r>
            <a:endParaRPr lang="en-US" dirty="0"/>
          </a:p>
          <a:p>
            <a:endParaRPr lang="en-US" dirty="0"/>
          </a:p>
          <a:p>
            <a:r>
              <a:rPr lang="en-US" dirty="0" smtClean="0"/>
              <a:t>\</a:t>
            </a:r>
            <a:endParaRPr lang="en-US" dirty="0"/>
          </a:p>
        </p:txBody>
      </p:sp>
    </p:spTree>
    <p:extLst>
      <p:ext uri="{BB962C8B-B14F-4D97-AF65-F5344CB8AC3E}">
        <p14:creationId xmlns:p14="http://schemas.microsoft.com/office/powerpoint/2010/main" val="1920497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documentManagement/types"/>
    <ds:schemaRef ds:uri="16c05727-aa75-4e4a-9b5f-8a80a1165891"/>
    <ds:schemaRef ds:uri="http://schemas.microsoft.com/office/infopath/2007/PartnerControls"/>
    <ds:schemaRef ds:uri="http://purl.org/dc/elements/1.1/"/>
    <ds:schemaRef ds:uri="http://schemas.microsoft.com/office/2006/metadata/properties"/>
    <ds:schemaRef ds:uri="71af3243-3dd4-4a8d-8c0d-dd76da1f02a5"/>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326</Words>
  <Application>Microsoft Office PowerPoint</Application>
  <PresentationFormat>Widescreen</PresentationFormat>
  <Paragraphs>47</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Avenir Next LT Pro</vt:lpstr>
      <vt:lpstr>Calibri</vt:lpstr>
      <vt:lpstr>Times New Roman</vt:lpstr>
      <vt:lpstr>Speak Pro</vt:lpstr>
      <vt:lpstr>Arial</vt:lpstr>
      <vt:lpstr>Wingdings</vt:lpstr>
      <vt:lpstr>Office Theme</vt:lpstr>
      <vt:lpstr>          EEEian Rocks    Helping you to learn better.   </vt:lpstr>
      <vt:lpstr>Objective for making this website</vt:lpstr>
      <vt:lpstr>   INTRODUCTION</vt:lpstr>
      <vt:lpstr>   CHART SLIDE</vt:lpstr>
      <vt:lpstr>Outcome of this website</vt:lpstr>
      <vt:lpstr> OVERALL SUMMARY OF THE WEBSITE USING BLOCK DIAGRAMS</vt:lpstr>
      <vt:lpstr>W3 School HTML code:  https://www.w3schools.com/code/tryit.asp?filename=GRDOY8A8TFJZ  Github account:  https://github.com/Nuzhat203/EEEian-Rocks.git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2021-06-09T09:10:37Z</dcterms:created>
  <dcterms:modified xsi:type="dcterms:W3CDTF">2021-06-10T17:38:46Z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